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16"/>
  </p:notesMasterIdLst>
  <p:sldIdLst>
    <p:sldId id="367" r:id="rId5"/>
    <p:sldId id="368" r:id="rId6"/>
    <p:sldId id="369" r:id="rId7"/>
    <p:sldId id="370" r:id="rId8"/>
    <p:sldId id="372" r:id="rId9"/>
    <p:sldId id="373" r:id="rId10"/>
    <p:sldId id="375" r:id="rId11"/>
    <p:sldId id="378" r:id="rId12"/>
    <p:sldId id="376" r:id="rId13"/>
    <p:sldId id="377" r:id="rId14"/>
    <p:sldId id="348" r:id="rId15"/>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588" userDrawn="1">
          <p15:clr>
            <a:srgbClr val="A4A3A4"/>
          </p15:clr>
        </p15:guide>
        <p15:guide id="2" pos="144" userDrawn="1">
          <p15:clr>
            <a:srgbClr val="A4A3A4"/>
          </p15:clr>
        </p15:guide>
        <p15:guide id="3" orient="horz" pos="852" userDrawn="1">
          <p15:clr>
            <a:srgbClr val="A4A3A4"/>
          </p15:clr>
        </p15:guide>
      </p15:sldGuideLst>
    </p:ext>
    <p:ext uri="http://customooxmlschemas.google.com/">
      <go:slidesCustomData xmlns=""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r:id="rId47"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A8"/>
    <a:srgbClr val="0000FF"/>
    <a:srgbClr val="213163"/>
    <a:srgbClr val="223366"/>
    <a:srgbClr val="001131"/>
    <a:srgbClr val="DDE8FF"/>
    <a:srgbClr val="851910"/>
    <a:srgbClr val="FFD5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5033" autoAdjust="0"/>
  </p:normalViewPr>
  <p:slideViewPr>
    <p:cSldViewPr snapToGrid="0">
      <p:cViewPr varScale="1">
        <p:scale>
          <a:sx n="99" d="100"/>
          <a:sy n="99" d="100"/>
        </p:scale>
        <p:origin x="922" y="96"/>
      </p:cViewPr>
      <p:guideLst>
        <p:guide orient="horz" pos="588"/>
        <p:guide pos="144"/>
        <p:guide orient="horz" pos="852"/>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51" Type="http://schemas.openxmlformats.org/officeDocument/2006/relationships/tableStyles" Target="tableStyles.xml"/><Relationship Id="rId3" Type="http://schemas.openxmlformats.org/officeDocument/2006/relationships/customXml" Target="../customXml/item3.xml"/><Relationship Id="rId47" Type="http://customschemas.google.com/relationships/presentationmetadata" Target="metadata"/><Relationship Id="rId50"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2" Type="http://schemas.openxmlformats.org/officeDocument/2006/relationships/customXml" Target="../customXml/item2.xml"/><Relationship Id="rId16"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49" Type="http://schemas.openxmlformats.org/officeDocument/2006/relationships/viewProps" Target="viewProp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4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0" indent="0">
              <a:buNone/>
            </a:pPr>
            <a:r>
              <a:rPr lang="en-US" b="1" dirty="0"/>
              <a:t>Slides</a:t>
            </a:r>
            <a:r>
              <a:rPr lang="en-US" dirty="0"/>
              <a:t>: Prepare a short slide deck (10-12 slides) summarizing the project objectives, methodology, and key results.</a:t>
            </a:r>
            <a:endParaRPr lang="en-IN" dirty="0"/>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dirty="0"/>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2</a:t>
            </a:fld>
            <a:endParaRPr lang="en-US" sz="1400" b="0" strike="noStrike" spc="-1">
              <a:latin typeface="Times New Roman"/>
            </a:endParaRPr>
          </a:p>
        </p:txBody>
      </p:sp>
    </p:spTree>
    <p:extLst>
      <p:ext uri="{BB962C8B-B14F-4D97-AF65-F5344CB8AC3E}">
        <p14:creationId xmlns:p14="http://schemas.microsoft.com/office/powerpoint/2010/main" val="8517701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0" indent="0">
              <a:buFont typeface="Arial" panose="020B0604020202020204" pitchFamily="34" charset="0"/>
              <a:buNone/>
              <a:tabLst>
                <a:tab pos="0" algn="l"/>
              </a:tabLst>
            </a:pPr>
            <a:r>
              <a:rPr lang="en-IN" sz="2000" b="0" spc="-1"/>
              <a:t>thank you very much for joining</a:t>
            </a:r>
            <a:r>
              <a:rPr lang="en-IN" b="0"/>
              <a:t> this </a:t>
            </a:r>
            <a:r>
              <a:rPr lang="en-IN"/>
              <a:t>PPT</a:t>
            </a:r>
            <a:r>
              <a:rPr lang="en-IN" b="0"/>
              <a:t>, keep learning.</a:t>
            </a: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11</a:t>
            </a:fld>
            <a:endParaRPr lang="en-US" sz="1200" b="0" strike="noStrike" spc="-1">
              <a:latin typeface="Times New Roman"/>
            </a:endParaRPr>
          </a:p>
        </p:txBody>
      </p:sp>
    </p:spTree>
    <p:extLst>
      <p:ext uri="{BB962C8B-B14F-4D97-AF65-F5344CB8AC3E}">
        <p14:creationId xmlns:p14="http://schemas.microsoft.com/office/powerpoint/2010/main" val="23853145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81BF06D3-496D-4060-A653-877D7024FA53}" type="datetime1">
              <a:rPr lang="en-IN" smtClean="0"/>
              <a:t>09-11-2024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189" lvl="0" indent="-317492" algn="l">
              <a:lnSpc>
                <a:spcPct val="115000"/>
              </a:lnSpc>
              <a:spcBef>
                <a:spcPts val="0"/>
              </a:spcBef>
              <a:spcAft>
                <a:spcPts val="0"/>
              </a:spcAft>
              <a:buSzPts val="1400"/>
              <a:buChar char="●"/>
              <a:defRPr sz="14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189" lvl="0" indent="-317492" algn="l">
              <a:lnSpc>
                <a:spcPct val="115000"/>
              </a:lnSpc>
              <a:spcBef>
                <a:spcPts val="0"/>
              </a:spcBef>
              <a:spcAft>
                <a:spcPts val="0"/>
              </a:spcAft>
              <a:buSzPts val="1400"/>
              <a:buChar char="●"/>
              <a:defRPr sz="14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2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7" name="Google Shape;27;p2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Rectangle 5">
            <a:extLst>
              <a:ext uri="{FF2B5EF4-FFF2-40B4-BE49-F238E27FC236}">
                <a16:creationId xmlns:a16="http://schemas.microsoft.com/office/drawing/2014/main" id="{4DCED223-EF63-605A-08B3-3B52963FC6A6}"/>
              </a:ext>
            </a:extLst>
          </p:cNvPr>
          <p:cNvSpPr/>
          <p:nvPr userDrawn="1"/>
        </p:nvSpPr>
        <p:spPr>
          <a:xfrm>
            <a:off x="1" y="-78892"/>
            <a:ext cx="7088224" cy="467289"/>
          </a:xfrm>
          <a:prstGeom prst="rect">
            <a:avLst/>
          </a:prstGeom>
          <a:solidFill>
            <a:srgbClr val="223366"/>
          </a:solidFill>
          <a:ln>
            <a:solidFill>
              <a:srgbClr val="223366"/>
            </a:solid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a:t>Project Title</a:t>
            </a:r>
          </a:p>
        </p:txBody>
      </p:sp>
      <p:sp>
        <p:nvSpPr>
          <p:cNvPr id="9" name="Rectangle 8">
            <a:extLst>
              <a:ext uri="{FF2B5EF4-FFF2-40B4-BE49-F238E27FC236}">
                <a16:creationId xmlns:a16="http://schemas.microsoft.com/office/drawing/2014/main" id="{FF9D9AD1-C7C2-FFF1-54BA-8514D18B8369}"/>
              </a:ext>
            </a:extLst>
          </p:cNvPr>
          <p:cNvSpPr/>
          <p:nvPr userDrawn="1"/>
        </p:nvSpPr>
        <p:spPr>
          <a:xfrm>
            <a:off x="0" y="4935061"/>
            <a:ext cx="9144000" cy="208439"/>
          </a:xfrm>
          <a:prstGeom prst="rect">
            <a:avLst/>
          </a:prstGeom>
          <a:solidFill>
            <a:srgbClr val="8519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12055C93-3B68-7B2F-D1BC-57DBBDF9047B}"/>
              </a:ext>
            </a:extLst>
          </p:cNvPr>
          <p:cNvPicPr>
            <a:picLocks noChangeAspect="1"/>
          </p:cNvPicPr>
          <p:nvPr userDrawn="1"/>
        </p:nvPicPr>
        <p:blipFill>
          <a:blip r:embed="rId13"/>
          <a:srcRect/>
          <a:stretch/>
        </p:blipFill>
        <p:spPr>
          <a:xfrm>
            <a:off x="7435308" y="29029"/>
            <a:ext cx="1245494" cy="405088"/>
          </a:xfrm>
          <a:prstGeom prst="rect">
            <a:avLst/>
          </a:prstGeom>
        </p:spPr>
      </p:pic>
      <p:sp>
        <p:nvSpPr>
          <p:cNvPr id="13" name="Rectangle 12">
            <a:extLst>
              <a:ext uri="{FF2B5EF4-FFF2-40B4-BE49-F238E27FC236}">
                <a16:creationId xmlns:a16="http://schemas.microsoft.com/office/drawing/2014/main" id="{327CC02B-8BB1-0D1C-2198-59015B45F89B}"/>
              </a:ext>
            </a:extLst>
          </p:cNvPr>
          <p:cNvSpPr/>
          <p:nvPr userDrawn="1"/>
        </p:nvSpPr>
        <p:spPr>
          <a:xfrm>
            <a:off x="9027886" y="0"/>
            <a:ext cx="116114" cy="467289"/>
          </a:xfrm>
          <a:prstGeom prst="rect">
            <a:avLst/>
          </a:prstGeom>
          <a:solidFill>
            <a:srgbClr val="00B0F0"/>
          </a:solidFill>
          <a:ln>
            <a:no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 bg1="lt1" tx1="dk1" bg2="dk2" tx2="lt2" accent1="accent1" accent2="accent2" accent3="accent3" accent4="accent4" accent5="accent5" accent6="accent6" hlink="hlink" folHlink="folHlink"/>
  <p:sldLayoutIdLst>
    <p:sldLayoutId id="2147483666" r:id="rId1"/>
    <p:sldLayoutId id="2147483652" r:id="rId2"/>
    <p:sldLayoutId id="2147483653" r:id="rId3"/>
    <p:sldLayoutId id="2147483654" r:id="rId4"/>
    <p:sldLayoutId id="2147483668" r:id="rId5"/>
    <p:sldLayoutId id="2147483669" r:id="rId6"/>
    <p:sldLayoutId id="2147483670" r:id="rId7"/>
    <p:sldLayoutId id="2147483656" r:id="rId8"/>
    <p:sldLayoutId id="2147483657" r:id="rId9"/>
    <p:sldLayoutId id="2147483674" r:id="rId10"/>
    <p:sldLayoutId id="2147483687"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3.xml"/><Relationship Id="rId5" Type="http://schemas.openxmlformats.org/officeDocument/2006/relationships/image" Target="../media/image10.sv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15EB3E8-4D66-E74C-AA85-D6FA3DDF1FCB}"/>
              </a:ext>
            </a:extLst>
          </p:cNvPr>
          <p:cNvPicPr>
            <a:picLocks noChangeAspect="1"/>
          </p:cNvPicPr>
          <p:nvPr/>
        </p:nvPicPr>
        <p:blipFill>
          <a:blip r:embed="rId3"/>
          <a:stretch>
            <a:fillRect/>
          </a:stretch>
        </p:blipFill>
        <p:spPr>
          <a:xfrm>
            <a:off x="-1" y="-122464"/>
            <a:ext cx="9144000" cy="5143500"/>
          </a:xfrm>
          <a:prstGeom prst="rect">
            <a:avLst/>
          </a:prstGeom>
        </p:spPr>
      </p:pic>
      <p:sp>
        <p:nvSpPr>
          <p:cNvPr id="2" name="TextBox 1">
            <a:extLst>
              <a:ext uri="{FF2B5EF4-FFF2-40B4-BE49-F238E27FC236}">
                <a16:creationId xmlns:a16="http://schemas.microsoft.com/office/drawing/2014/main" id="{86E0006D-E6E5-1C29-48B1-80051C6B8CF6}"/>
              </a:ext>
            </a:extLst>
          </p:cNvPr>
          <p:cNvSpPr txBox="1"/>
          <p:nvPr/>
        </p:nvSpPr>
        <p:spPr>
          <a:xfrm>
            <a:off x="2274736" y="4468992"/>
            <a:ext cx="4594528" cy="276999"/>
          </a:xfrm>
          <a:prstGeom prst="rect">
            <a:avLst/>
          </a:prstGeom>
          <a:noFill/>
        </p:spPr>
        <p:txBody>
          <a:bodyPr wrap="none" rtlCol="0">
            <a:spAutoFit/>
          </a:bodyPr>
          <a:lstStyle/>
          <a:p>
            <a:pPr algn="ctr"/>
            <a:r>
              <a:rPr lang="en-US" sz="1200" dirty="0">
                <a:solidFill>
                  <a:schemeClr val="bg1"/>
                </a:solidFill>
              </a:rPr>
              <a:t>Disclaimer: The content is curated for educational purposes only.</a:t>
            </a:r>
          </a:p>
        </p:txBody>
      </p:sp>
      <p:sp>
        <p:nvSpPr>
          <p:cNvPr id="5" name="Rectangle: Rounded Corners 4">
            <a:extLst>
              <a:ext uri="{FF2B5EF4-FFF2-40B4-BE49-F238E27FC236}">
                <a16:creationId xmlns:a16="http://schemas.microsoft.com/office/drawing/2014/main" id="{1BFECF01-5B37-F500-F5BF-94F4716E2D91}"/>
              </a:ext>
            </a:extLst>
          </p:cNvPr>
          <p:cNvSpPr/>
          <p:nvPr/>
        </p:nvSpPr>
        <p:spPr>
          <a:xfrm>
            <a:off x="1122744" y="1001693"/>
            <a:ext cx="6898511" cy="3102015"/>
          </a:xfrm>
          <a:prstGeom prst="roundRect">
            <a:avLst>
              <a:gd name="adj" fmla="val 8142"/>
            </a:avLst>
          </a:prstGeom>
          <a:solidFill>
            <a:srgbClr val="E5EEFF"/>
          </a:solidFill>
          <a:ln>
            <a:solidFill>
              <a:srgbClr val="9BDB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en-US"/>
          </a:p>
        </p:txBody>
      </p:sp>
      <p:grpSp>
        <p:nvGrpSpPr>
          <p:cNvPr id="6" name="Group 5">
            <a:extLst>
              <a:ext uri="{FF2B5EF4-FFF2-40B4-BE49-F238E27FC236}">
                <a16:creationId xmlns:a16="http://schemas.microsoft.com/office/drawing/2014/main" id="{EBB721ED-22E4-6DB0-5857-C0300ED9B39A}"/>
              </a:ext>
            </a:extLst>
          </p:cNvPr>
          <p:cNvGrpSpPr/>
          <p:nvPr/>
        </p:nvGrpSpPr>
        <p:grpSpPr>
          <a:xfrm>
            <a:off x="1567263" y="1495382"/>
            <a:ext cx="6047412" cy="601034"/>
            <a:chOff x="1567263" y="1495382"/>
            <a:chExt cx="6047412" cy="601034"/>
          </a:xfrm>
        </p:grpSpPr>
        <p:pic>
          <p:nvPicPr>
            <p:cNvPr id="8" name="Google Shape;110;p4" descr="A close up of a sign&#10;&#10;Description automatically generated">
              <a:extLst>
                <a:ext uri="{FF2B5EF4-FFF2-40B4-BE49-F238E27FC236}">
                  <a16:creationId xmlns:a16="http://schemas.microsoft.com/office/drawing/2014/main" id="{C5DCF4E0-0C65-1FEB-0A76-8E20240537A0}"/>
                </a:ext>
              </a:extLst>
            </p:cNvPr>
            <p:cNvPicPr preferRelativeResize="0"/>
            <p:nvPr/>
          </p:nvPicPr>
          <p:blipFill rotWithShape="1">
            <a:blip r:embed="rId4">
              <a:alphaModFix/>
            </a:blip>
            <a:srcRect/>
            <a:stretch/>
          </p:blipFill>
          <p:spPr>
            <a:xfrm>
              <a:off x="4755974" y="1620847"/>
              <a:ext cx="1163978" cy="389110"/>
            </a:xfrm>
            <a:prstGeom prst="rect">
              <a:avLst/>
            </a:prstGeom>
            <a:noFill/>
            <a:ln>
              <a:noFill/>
            </a:ln>
          </p:spPr>
        </p:pic>
        <p:pic>
          <p:nvPicPr>
            <p:cNvPr id="11" name="Picture 10">
              <a:extLst>
                <a:ext uri="{FF2B5EF4-FFF2-40B4-BE49-F238E27FC236}">
                  <a16:creationId xmlns:a16="http://schemas.microsoft.com/office/drawing/2014/main" id="{4954FDD9-FF0B-C2F3-8CBA-8430CF9EF277}"/>
                </a:ext>
              </a:extLst>
            </p:cNvPr>
            <p:cNvPicPr>
              <a:picLocks noChangeAspect="1"/>
            </p:cNvPicPr>
            <p:nvPr/>
          </p:nvPicPr>
          <p:blipFill rotWithShape="1">
            <a:blip r:embed="rId5"/>
            <a:srcRect t="20552"/>
            <a:stretch/>
          </p:blipFill>
          <p:spPr>
            <a:xfrm>
              <a:off x="3675859" y="1608154"/>
              <a:ext cx="787775" cy="414497"/>
            </a:xfrm>
            <a:prstGeom prst="rect">
              <a:avLst/>
            </a:prstGeom>
          </p:spPr>
        </p:pic>
        <p:cxnSp>
          <p:nvCxnSpPr>
            <p:cNvPr id="15" name="Straight Connector 14">
              <a:extLst>
                <a:ext uri="{FF2B5EF4-FFF2-40B4-BE49-F238E27FC236}">
                  <a16:creationId xmlns:a16="http://schemas.microsoft.com/office/drawing/2014/main" id="{81703E3D-DC42-4972-13BC-75B3433F0AAC}"/>
                </a:ext>
              </a:extLst>
            </p:cNvPr>
            <p:cNvCxnSpPr>
              <a:cxnSpLocks/>
            </p:cNvCxnSpPr>
            <p:nvPr/>
          </p:nvCxnSpPr>
          <p:spPr>
            <a:xfrm>
              <a:off x="4609804" y="1534389"/>
              <a:ext cx="0" cy="562027"/>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42864786-7EB9-0435-2B7E-A519DAC0B2C3}"/>
                </a:ext>
              </a:extLst>
            </p:cNvPr>
            <p:cNvCxnSpPr>
              <a:cxnSpLocks/>
            </p:cNvCxnSpPr>
            <p:nvPr/>
          </p:nvCxnSpPr>
          <p:spPr>
            <a:xfrm>
              <a:off x="6066122" y="1534389"/>
              <a:ext cx="0" cy="562027"/>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pic>
          <p:nvPicPr>
            <p:cNvPr id="20" name="Picture 19">
              <a:extLst>
                <a:ext uri="{FF2B5EF4-FFF2-40B4-BE49-F238E27FC236}">
                  <a16:creationId xmlns:a16="http://schemas.microsoft.com/office/drawing/2014/main" id="{4C1401D8-FA66-1261-CD90-51590003DB53}"/>
                </a:ext>
              </a:extLst>
            </p:cNvPr>
            <p:cNvPicPr/>
            <p:nvPr/>
          </p:nvPicPr>
          <p:blipFill>
            <a:blip r:embed="rId6"/>
            <a:stretch/>
          </p:blipFill>
          <p:spPr>
            <a:xfrm>
              <a:off x="6212294" y="1633695"/>
              <a:ext cx="1402381" cy="363414"/>
            </a:xfrm>
            <a:prstGeom prst="rect">
              <a:avLst/>
            </a:prstGeom>
            <a:ln w="0">
              <a:noFill/>
            </a:ln>
          </p:spPr>
        </p:pic>
        <p:cxnSp>
          <p:nvCxnSpPr>
            <p:cNvPr id="21" name="Straight Connector 20">
              <a:extLst>
                <a:ext uri="{FF2B5EF4-FFF2-40B4-BE49-F238E27FC236}">
                  <a16:creationId xmlns:a16="http://schemas.microsoft.com/office/drawing/2014/main" id="{A3B6D403-A251-4241-C8B1-03F239798137}"/>
                </a:ext>
              </a:extLst>
            </p:cNvPr>
            <p:cNvCxnSpPr>
              <a:cxnSpLocks/>
            </p:cNvCxnSpPr>
            <p:nvPr/>
          </p:nvCxnSpPr>
          <p:spPr>
            <a:xfrm>
              <a:off x="3529689" y="1534389"/>
              <a:ext cx="0" cy="562027"/>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pic>
          <p:nvPicPr>
            <p:cNvPr id="22" name="Picture 21" descr="A blue and black text&#10;&#10;Description automatically generated">
              <a:extLst>
                <a:ext uri="{FF2B5EF4-FFF2-40B4-BE49-F238E27FC236}">
                  <a16:creationId xmlns:a16="http://schemas.microsoft.com/office/drawing/2014/main" id="{7EE3A363-7C08-0337-B159-84F504E87478}"/>
                </a:ext>
              </a:extLst>
            </p:cNvPr>
            <p:cNvPicPr>
              <a:picLocks noChangeAspect="1"/>
            </p:cNvPicPr>
            <p:nvPr/>
          </p:nvPicPr>
          <p:blipFill>
            <a:blip r:embed="rId7"/>
            <a:stretch>
              <a:fillRect/>
            </a:stretch>
          </p:blipFill>
          <p:spPr>
            <a:xfrm>
              <a:off x="1567263" y="1495382"/>
              <a:ext cx="1816256" cy="454064"/>
            </a:xfrm>
            <a:prstGeom prst="rect">
              <a:avLst/>
            </a:prstGeom>
          </p:spPr>
        </p:pic>
      </p:grpSp>
      <p:sp>
        <p:nvSpPr>
          <p:cNvPr id="7" name="TextBox 6">
            <a:extLst>
              <a:ext uri="{FF2B5EF4-FFF2-40B4-BE49-F238E27FC236}">
                <a16:creationId xmlns:a16="http://schemas.microsoft.com/office/drawing/2014/main" id="{5FD0626E-7FFA-F384-1DF5-056574800B20}"/>
              </a:ext>
            </a:extLst>
          </p:cNvPr>
          <p:cNvSpPr txBox="1"/>
          <p:nvPr/>
        </p:nvSpPr>
        <p:spPr>
          <a:xfrm>
            <a:off x="1311965" y="2312364"/>
            <a:ext cx="6520068" cy="2154436"/>
          </a:xfrm>
          <a:prstGeom prst="rect">
            <a:avLst/>
          </a:prstGeom>
          <a:noFill/>
        </p:spPr>
        <p:txBody>
          <a:bodyPr wrap="square">
            <a:spAutoFit/>
          </a:bodyPr>
          <a:lstStyle/>
          <a:p>
            <a:pPr algn="ctr"/>
            <a:r>
              <a:rPr lang="en-IN" sz="1800" b="1" dirty="0">
                <a:solidFill>
                  <a:srgbClr val="000000"/>
                </a:solidFill>
                <a:effectLst/>
                <a:latin typeface="Calibri-Bold"/>
              </a:rPr>
              <a:t>SPOTIFY MUSIC RECOMMENDATION SYSTEM</a:t>
            </a:r>
            <a:endParaRPr lang="en-US" dirty="0"/>
          </a:p>
          <a:p>
            <a:endParaRPr lang="en-US" sz="1400" dirty="0"/>
          </a:p>
          <a:p>
            <a:r>
              <a:rPr lang="en-US" sz="1400" dirty="0"/>
              <a:t>Team :NAGARAJAN M  </a:t>
            </a:r>
            <a:r>
              <a:rPr lang="en-US" dirty="0"/>
              <a:t> &amp; nagamurugan525@gmail.com</a:t>
            </a:r>
            <a:r>
              <a:rPr lang="en-US" sz="1400" dirty="0"/>
              <a:t> 		</a:t>
            </a:r>
          </a:p>
          <a:p>
            <a:r>
              <a:rPr lang="en-US" sz="1400" dirty="0"/>
              <a:t>Guide: </a:t>
            </a:r>
            <a:r>
              <a:rPr lang="en-US" sz="1800" b="1" dirty="0">
                <a:effectLst/>
                <a:latin typeface="Calibri" panose="020F0502020204030204" pitchFamily="34" charset="0"/>
                <a:ea typeface="Calibri" panose="020F0502020204030204" pitchFamily="34" charset="0"/>
                <a:cs typeface="Times New Roman" panose="02020603050405020304" pitchFamily="18" charset="0"/>
              </a:rPr>
              <a:t>(</a:t>
            </a:r>
            <a:r>
              <a:rPr lang="en-US" sz="1800" b="1" dirty="0" err="1">
                <a:effectLst/>
                <a:latin typeface="Calibri" panose="020F0502020204030204" pitchFamily="34" charset="0"/>
                <a:ea typeface="Calibri" panose="020F0502020204030204" pitchFamily="34" charset="0"/>
                <a:cs typeface="Times New Roman" panose="02020603050405020304" pitchFamily="18" charset="0"/>
              </a:rPr>
              <a:t>P.Raja</a:t>
            </a:r>
            <a:r>
              <a:rPr lang="en-US" sz="1800" b="1" dirty="0">
                <a:effectLst/>
                <a:latin typeface="Calibri" panose="020F0502020204030204" pitchFamily="34" charset="0"/>
                <a:ea typeface="Calibri" panose="020F0502020204030204" pitchFamily="34" charset="0"/>
                <a:cs typeface="Times New Roman" panose="02020603050405020304" pitchFamily="18" charset="0"/>
              </a:rPr>
              <a:t>, Master Trainer )</a:t>
            </a:r>
            <a:endParaRPr lang="en-US" sz="1400" dirty="0"/>
          </a:p>
          <a:p>
            <a:pPr algn="ctr"/>
            <a:endParaRPr lang="en-US" dirty="0"/>
          </a:p>
          <a:p>
            <a:pPr algn="ctr"/>
            <a:endParaRPr lang="en-US" sz="1400" dirty="0"/>
          </a:p>
          <a:p>
            <a:pPr algn="ctr"/>
            <a:endParaRPr lang="en-US" dirty="0"/>
          </a:p>
          <a:p>
            <a:pPr algn="ctr"/>
            <a:endParaRPr lang="en-US" sz="1400" dirty="0"/>
          </a:p>
        </p:txBody>
      </p:sp>
    </p:spTree>
    <p:extLst>
      <p:ext uri="{BB962C8B-B14F-4D97-AF65-F5344CB8AC3E}">
        <p14:creationId xmlns:p14="http://schemas.microsoft.com/office/powerpoint/2010/main" val="23707174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F10A2C-122D-B694-9544-674D5B7F3F6D}"/>
              </a:ext>
            </a:extLst>
          </p:cNvPr>
          <p:cNvSpPr>
            <a:spLocks noGrp="1"/>
          </p:cNvSpPr>
          <p:nvPr>
            <p:ph type="title"/>
          </p:nvPr>
        </p:nvSpPr>
        <p:spPr>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solidFill>
                  <a:srgbClr val="002060"/>
                </a:solidFill>
                <a:latin typeface="Arial" panose="020B0604020202020204" pitchFamily="34" charset="0"/>
                <a:cs typeface="Arial" panose="020B0604020202020204" pitchFamily="34" charset="0"/>
              </a:rPr>
              <a:t>Future Scope</a:t>
            </a:r>
            <a:endParaRPr lang="en-IN" sz="2400" b="1">
              <a:solidFill>
                <a:srgbClr val="002060"/>
              </a:solidFill>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EA987ECC-B781-6045-328B-B25654AA3FE9}"/>
              </a:ext>
            </a:extLst>
          </p:cNvPr>
          <p:cNvSpPr txBox="1"/>
          <p:nvPr/>
        </p:nvSpPr>
        <p:spPr>
          <a:xfrm>
            <a:off x="162732" y="1100380"/>
            <a:ext cx="8818536" cy="2534027"/>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IN" sz="1800" b="1" dirty="0"/>
              <a:t>Deep Learning Integration</a:t>
            </a:r>
          </a:p>
          <a:p>
            <a:pPr marL="285750" indent="-285750">
              <a:lnSpc>
                <a:spcPct val="150000"/>
              </a:lnSpc>
              <a:buFont typeface="Arial" panose="020B0604020202020204" pitchFamily="34" charset="0"/>
              <a:buChar char="•"/>
            </a:pPr>
            <a:r>
              <a:rPr lang="en-IN" sz="1800" b="1" dirty="0"/>
              <a:t>Real-time Features</a:t>
            </a:r>
          </a:p>
          <a:p>
            <a:pPr marL="285750" indent="-285750">
              <a:lnSpc>
                <a:spcPct val="150000"/>
              </a:lnSpc>
              <a:buFont typeface="Arial" panose="020B0604020202020204" pitchFamily="34" charset="0"/>
              <a:buChar char="•"/>
            </a:pPr>
            <a:r>
              <a:rPr lang="en-IN" sz="1800" b="1" dirty="0"/>
              <a:t>Enhanced Personalization</a:t>
            </a:r>
          </a:p>
          <a:p>
            <a:pPr marL="285750" indent="-285750">
              <a:lnSpc>
                <a:spcPct val="150000"/>
              </a:lnSpc>
              <a:buFont typeface="Arial" panose="020B0604020202020204" pitchFamily="34" charset="0"/>
              <a:buChar char="•"/>
            </a:pPr>
            <a:r>
              <a:rPr lang="en-IN" sz="1800" b="1" dirty="0"/>
              <a:t>Social Integration</a:t>
            </a:r>
          </a:p>
          <a:p>
            <a:pPr marL="285750" indent="-285750">
              <a:lnSpc>
                <a:spcPct val="150000"/>
              </a:lnSpc>
              <a:buFont typeface="Arial" panose="020B0604020202020204" pitchFamily="34" charset="0"/>
              <a:buChar char="•"/>
            </a:pPr>
            <a:r>
              <a:rPr lang="en-IN" sz="1800" b="1" dirty="0"/>
              <a:t>Advanced Analytics</a:t>
            </a:r>
          </a:p>
          <a:p>
            <a:pPr marL="285750" indent="-285750">
              <a:lnSpc>
                <a:spcPct val="150000"/>
              </a:lnSpc>
              <a:buFont typeface="Arial" panose="020B0604020202020204" pitchFamily="34" charset="0"/>
              <a:buChar char="•"/>
            </a:pPr>
            <a:r>
              <a:rPr lang="en-IN" sz="1800" b="1" dirty="0"/>
              <a:t>System Optimization</a:t>
            </a:r>
          </a:p>
        </p:txBody>
      </p:sp>
    </p:spTree>
    <p:extLst>
      <p:ext uri="{BB962C8B-B14F-4D97-AF65-F5344CB8AC3E}">
        <p14:creationId xmlns:p14="http://schemas.microsoft.com/office/powerpoint/2010/main" val="7051142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3161462" y="2041411"/>
            <a:ext cx="2821075" cy="5303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Bef>
                <a:spcPts val="600"/>
              </a:spcBef>
            </a:pPr>
            <a:r>
              <a:rPr lang="en-US" sz="3000" b="1"/>
              <a:t>Thank you!</a:t>
            </a:r>
          </a:p>
        </p:txBody>
      </p:sp>
    </p:spTree>
    <p:extLst>
      <p:ext uri="{BB962C8B-B14F-4D97-AF65-F5344CB8AC3E}">
        <p14:creationId xmlns:p14="http://schemas.microsoft.com/office/powerpoint/2010/main" val="18823782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5" name="TextBox 1174">
            <a:extLst>
              <a:ext uri="{FF2B5EF4-FFF2-40B4-BE49-F238E27FC236}">
                <a16:creationId xmlns:a16="http://schemas.microsoft.com/office/drawing/2014/main" id="{927410B5-1C26-2D39-1160-ABCF2EAFC484}"/>
              </a:ext>
            </a:extLst>
          </p:cNvPr>
          <p:cNvSpPr txBox="1"/>
          <p:nvPr/>
        </p:nvSpPr>
        <p:spPr>
          <a:xfrm>
            <a:off x="366152" y="598433"/>
            <a:ext cx="4624216"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solidFill>
                  <a:srgbClr val="002060"/>
                </a:solidFill>
                <a:latin typeface="Arial" panose="020B0604020202020204" pitchFamily="34" charset="0"/>
                <a:cs typeface="Arial" panose="020B0604020202020204" pitchFamily="34" charset="0"/>
              </a:rPr>
              <a:t>OUTLINE</a:t>
            </a:r>
            <a:endParaRPr lang="en-US" sz="900" b="1" dirty="0"/>
          </a:p>
        </p:txBody>
      </p:sp>
      <p:sp>
        <p:nvSpPr>
          <p:cNvPr id="4" name="TextBox 3">
            <a:extLst>
              <a:ext uri="{FF2B5EF4-FFF2-40B4-BE49-F238E27FC236}">
                <a16:creationId xmlns:a16="http://schemas.microsoft.com/office/drawing/2014/main" id="{E1494DD5-904E-76E9-38C0-10A35CC5BDD0}"/>
              </a:ext>
            </a:extLst>
          </p:cNvPr>
          <p:cNvSpPr txBox="1"/>
          <p:nvPr/>
        </p:nvSpPr>
        <p:spPr>
          <a:xfrm>
            <a:off x="987372" y="1160837"/>
            <a:ext cx="6935087" cy="3361946"/>
          </a:xfrm>
          <a:prstGeom prst="rect">
            <a:avLst/>
          </a:prstGeom>
          <a:noFill/>
        </p:spPr>
        <p:txBody>
          <a:bodyPr wrap="square">
            <a:spAutoFit/>
          </a:bodyPr>
          <a:lstStyle/>
          <a:p>
            <a:pPr marL="285750" lvl="0" indent="-285750" algn="l" rtl="0">
              <a:lnSpc>
                <a:spcPct val="90000"/>
              </a:lnSpc>
              <a:spcBef>
                <a:spcPts val="1000"/>
              </a:spcBef>
              <a:spcAft>
                <a:spcPts val="0"/>
              </a:spcAft>
              <a:buClr>
                <a:schemeClr val="dk1"/>
              </a:buClr>
              <a:buSzPts val="2000"/>
              <a:buFont typeface="Arial" panose="020B0604020202020204" pitchFamily="34" charset="0"/>
              <a:buChar char="•"/>
            </a:pPr>
            <a:r>
              <a:rPr lang="en-US" sz="1800" b="1" dirty="0"/>
              <a:t>Abstract</a:t>
            </a:r>
          </a:p>
          <a:p>
            <a:pPr marL="285750" indent="-285750">
              <a:lnSpc>
                <a:spcPct val="90000"/>
              </a:lnSpc>
              <a:spcBef>
                <a:spcPts val="1000"/>
              </a:spcBef>
              <a:buClr>
                <a:schemeClr val="dk1"/>
              </a:buClr>
              <a:buSzPts val="2000"/>
              <a:buFont typeface="Arial" panose="020B0604020202020204" pitchFamily="34" charset="0"/>
              <a:buChar char="•"/>
            </a:pPr>
            <a:r>
              <a:rPr lang="en-US" sz="1800" b="1" dirty="0"/>
              <a:t>Problem Statement </a:t>
            </a:r>
          </a:p>
          <a:p>
            <a:pPr marL="285750" lvl="0" indent="-285750" algn="l" rtl="0">
              <a:lnSpc>
                <a:spcPct val="90000"/>
              </a:lnSpc>
              <a:spcBef>
                <a:spcPts val="1000"/>
              </a:spcBef>
              <a:spcAft>
                <a:spcPts val="0"/>
              </a:spcAft>
              <a:buClr>
                <a:schemeClr val="dk1"/>
              </a:buClr>
              <a:buSzPts val="2000"/>
              <a:buFont typeface="Arial" panose="020B0604020202020204" pitchFamily="34" charset="0"/>
              <a:buChar char="•"/>
            </a:pPr>
            <a:r>
              <a:rPr lang="en-US" sz="1800" b="1" dirty="0">
                <a:latin typeface="Arial"/>
                <a:ea typeface="Arial"/>
                <a:cs typeface="Arial"/>
                <a:sym typeface="Arial"/>
              </a:rPr>
              <a:t>Proposed System/Solution</a:t>
            </a:r>
            <a:endParaRPr lang="en-US" sz="3600" dirty="0">
              <a:latin typeface="Arial"/>
              <a:ea typeface="Arial"/>
              <a:cs typeface="Arial"/>
              <a:sym typeface="Arial"/>
            </a:endParaRPr>
          </a:p>
          <a:p>
            <a:pPr marL="285750" lvl="0" indent="-285750" algn="l" rtl="0">
              <a:lnSpc>
                <a:spcPct val="90000"/>
              </a:lnSpc>
              <a:spcBef>
                <a:spcPts val="1000"/>
              </a:spcBef>
              <a:spcAft>
                <a:spcPts val="0"/>
              </a:spcAft>
              <a:buClr>
                <a:schemeClr val="dk1"/>
              </a:buClr>
              <a:buSzPts val="2000"/>
              <a:buFont typeface="Arial" panose="020B0604020202020204" pitchFamily="34" charset="0"/>
              <a:buChar char="•"/>
            </a:pPr>
            <a:r>
              <a:rPr lang="en-US" sz="1800" b="1" dirty="0">
                <a:latin typeface="Arial"/>
                <a:ea typeface="Arial"/>
                <a:cs typeface="Arial"/>
                <a:sym typeface="Arial"/>
              </a:rPr>
              <a:t>Algorithm &amp; Deployment  </a:t>
            </a:r>
            <a:endParaRPr lang="en-US" sz="3600" dirty="0"/>
          </a:p>
          <a:p>
            <a:pPr marL="285750" lvl="0" indent="-285750" algn="l" rtl="0">
              <a:lnSpc>
                <a:spcPct val="90000"/>
              </a:lnSpc>
              <a:spcBef>
                <a:spcPts val="1000"/>
              </a:spcBef>
              <a:spcAft>
                <a:spcPts val="0"/>
              </a:spcAft>
              <a:buClr>
                <a:schemeClr val="dk1"/>
              </a:buClr>
              <a:buSzPts val="2000"/>
              <a:buFont typeface="Arial" panose="020B0604020202020204" pitchFamily="34" charset="0"/>
              <a:buChar char="•"/>
            </a:pPr>
            <a:r>
              <a:rPr lang="en-US" sz="1800" b="1" dirty="0">
                <a:latin typeface="Arial"/>
                <a:ea typeface="Arial"/>
                <a:cs typeface="Arial"/>
                <a:sym typeface="Arial"/>
              </a:rPr>
              <a:t>GitHub Link</a:t>
            </a:r>
            <a:endParaRPr lang="en-US" sz="3600" dirty="0"/>
          </a:p>
          <a:p>
            <a:pPr marL="285750" lvl="0" indent="-285750" algn="l" rtl="0">
              <a:lnSpc>
                <a:spcPct val="90000"/>
              </a:lnSpc>
              <a:spcBef>
                <a:spcPts val="1000"/>
              </a:spcBef>
              <a:spcAft>
                <a:spcPts val="0"/>
              </a:spcAft>
              <a:buClr>
                <a:schemeClr val="dk1"/>
              </a:buClr>
              <a:buSzPts val="2000"/>
              <a:buFont typeface="Arial" panose="020B0604020202020204" pitchFamily="34" charset="0"/>
              <a:buChar char="•"/>
            </a:pPr>
            <a:r>
              <a:rPr lang="en-US" sz="1800" b="1" dirty="0">
                <a:latin typeface="Arial"/>
                <a:ea typeface="Arial"/>
                <a:cs typeface="Arial"/>
                <a:sym typeface="Arial"/>
              </a:rPr>
              <a:t>Project Demo(photos / videos)</a:t>
            </a:r>
            <a:endParaRPr lang="en-US" sz="3600" dirty="0">
              <a:latin typeface="Arial"/>
              <a:ea typeface="Arial"/>
              <a:cs typeface="Arial"/>
              <a:sym typeface="Arial"/>
            </a:endParaRPr>
          </a:p>
          <a:p>
            <a:pPr marL="285750" lvl="0" indent="-285750" algn="l" rtl="0">
              <a:lnSpc>
                <a:spcPct val="90000"/>
              </a:lnSpc>
              <a:spcBef>
                <a:spcPts val="1000"/>
              </a:spcBef>
              <a:spcAft>
                <a:spcPts val="0"/>
              </a:spcAft>
              <a:buClr>
                <a:schemeClr val="dk1"/>
              </a:buClr>
              <a:buSzPts val="2000"/>
              <a:buFont typeface="Arial" panose="020B0604020202020204" pitchFamily="34" charset="0"/>
              <a:buChar char="•"/>
            </a:pPr>
            <a:r>
              <a:rPr lang="en-US" sz="1800" b="1" dirty="0">
                <a:latin typeface="Arial"/>
                <a:ea typeface="Arial"/>
                <a:cs typeface="Arial"/>
                <a:sym typeface="Arial"/>
              </a:rPr>
              <a:t>Conclusion</a:t>
            </a:r>
            <a:endParaRPr lang="en-US" sz="3600" dirty="0">
              <a:latin typeface="Arial"/>
              <a:ea typeface="Arial"/>
              <a:cs typeface="Arial"/>
              <a:sym typeface="Arial"/>
            </a:endParaRPr>
          </a:p>
          <a:p>
            <a:pPr marL="285750" lvl="0" indent="-285750" algn="l" rtl="0">
              <a:lnSpc>
                <a:spcPct val="90000"/>
              </a:lnSpc>
              <a:spcBef>
                <a:spcPts val="1000"/>
              </a:spcBef>
              <a:spcAft>
                <a:spcPts val="0"/>
              </a:spcAft>
              <a:buClr>
                <a:schemeClr val="dk1"/>
              </a:buClr>
              <a:buSzPts val="2000"/>
              <a:buFont typeface="Arial" panose="020B0604020202020204" pitchFamily="34" charset="0"/>
              <a:buChar char="•"/>
            </a:pPr>
            <a:r>
              <a:rPr lang="en-US" sz="1800" b="1" dirty="0">
                <a:latin typeface="Arial"/>
                <a:ea typeface="Arial"/>
                <a:cs typeface="Arial"/>
                <a:sym typeface="Arial"/>
              </a:rPr>
              <a:t>Future Scope</a:t>
            </a:r>
            <a:endParaRPr lang="en-US" sz="3600" dirty="0"/>
          </a:p>
          <a:p>
            <a:pPr marL="285750" lvl="0" indent="-285750" algn="l" rtl="0">
              <a:lnSpc>
                <a:spcPct val="90000"/>
              </a:lnSpc>
              <a:spcBef>
                <a:spcPts val="1000"/>
              </a:spcBef>
              <a:spcAft>
                <a:spcPts val="0"/>
              </a:spcAft>
              <a:buClr>
                <a:schemeClr val="dk1"/>
              </a:buClr>
              <a:buSzPts val="2000"/>
              <a:buFont typeface="Arial" panose="020B0604020202020204" pitchFamily="34" charset="0"/>
              <a:buChar char="•"/>
            </a:pPr>
            <a:r>
              <a:rPr lang="en-US" sz="1800" b="1" dirty="0">
                <a:latin typeface="Arial"/>
                <a:ea typeface="Arial"/>
                <a:cs typeface="Arial"/>
                <a:sym typeface="Arial"/>
              </a:rPr>
              <a:t>References</a:t>
            </a:r>
            <a:endParaRPr lang="en-US" sz="3600" dirty="0"/>
          </a:p>
        </p:txBody>
      </p:sp>
    </p:spTree>
    <p:extLst>
      <p:ext uri="{BB962C8B-B14F-4D97-AF65-F5344CB8AC3E}">
        <p14:creationId xmlns:p14="http://schemas.microsoft.com/office/powerpoint/2010/main" val="1253004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F78195-9B03-00E3-45B8-00FA85409CCC}"/>
              </a:ext>
            </a:extLst>
          </p:cNvPr>
          <p:cNvSpPr>
            <a:spLocks noGrp="1"/>
          </p:cNvSpPr>
          <p:nvPr>
            <p:ph type="title"/>
          </p:nvPr>
        </p:nvSpPr>
        <p:spPr>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solidFill>
                  <a:srgbClr val="002060"/>
                </a:solidFill>
                <a:latin typeface="Arial" panose="020B0604020202020204" pitchFamily="34" charset="0"/>
                <a:cs typeface="Arial" panose="020B0604020202020204" pitchFamily="34" charset="0"/>
              </a:rPr>
              <a:t>Abstract</a:t>
            </a:r>
            <a:endParaRPr lang="en-IN" sz="2400" b="1" dirty="0">
              <a:solidFill>
                <a:srgbClr val="002060"/>
              </a:solidFill>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6FEA017C-D927-8F7C-94B8-888C58DF6338}"/>
              </a:ext>
            </a:extLst>
          </p:cNvPr>
          <p:cNvSpPr txBox="1"/>
          <p:nvPr/>
        </p:nvSpPr>
        <p:spPr>
          <a:xfrm>
            <a:off x="1030637" y="1095216"/>
            <a:ext cx="7082725" cy="1754326"/>
          </a:xfrm>
          <a:prstGeom prst="rect">
            <a:avLst/>
          </a:prstGeom>
          <a:noFill/>
        </p:spPr>
        <p:txBody>
          <a:bodyPr wrap="square" rtlCol="0">
            <a:spAutoFit/>
          </a:bodyPr>
          <a:lstStyle/>
          <a:p>
            <a:r>
              <a:rPr lang="en-US" sz="1800" b="1" dirty="0"/>
              <a:t>This project creates a facial recognition system for real-time student concentration analysis using computer vision and machine learning. It provides instant feedback based on facial expressions to enhance focus during learning. Future improvements aim to address challenges like lighting sensitivity and pose variation.</a:t>
            </a:r>
            <a:endParaRPr lang="en-IN" sz="1800" b="1" dirty="0"/>
          </a:p>
        </p:txBody>
      </p:sp>
    </p:spTree>
    <p:extLst>
      <p:ext uri="{BB962C8B-B14F-4D97-AF65-F5344CB8AC3E}">
        <p14:creationId xmlns:p14="http://schemas.microsoft.com/office/powerpoint/2010/main" val="492154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D2E813-CB30-52BE-482F-A822E8D42EA5}"/>
              </a:ext>
            </a:extLst>
          </p:cNvPr>
          <p:cNvSpPr>
            <a:spLocks noGrp="1"/>
          </p:cNvSpPr>
          <p:nvPr>
            <p:ph type="title"/>
          </p:nvPr>
        </p:nvSpPr>
        <p:spPr/>
        <p:txBody>
          <a:bodyPr/>
          <a:lstStyle/>
          <a:p>
            <a:r>
              <a:rPr lang="en-US" sz="2400" b="1">
                <a:solidFill>
                  <a:srgbClr val="002060"/>
                </a:solidFill>
                <a:latin typeface="Arial" panose="020B0604020202020204" pitchFamily="34" charset="0"/>
                <a:cs typeface="Arial" panose="020B0604020202020204" pitchFamily="34" charset="0"/>
              </a:rPr>
              <a:t>Problem</a:t>
            </a:r>
            <a:r>
              <a:rPr lang="en-US" sz="1400" b="1">
                <a:solidFill>
                  <a:schemeClr val="accent1"/>
                </a:solidFill>
                <a:latin typeface="Arial" panose="020B0604020202020204" pitchFamily="34" charset="0"/>
                <a:cs typeface="Arial" panose="020B0604020202020204" pitchFamily="34" charset="0"/>
              </a:rPr>
              <a:t> </a:t>
            </a:r>
            <a:r>
              <a:rPr lang="en-US" sz="2400" b="1">
                <a:solidFill>
                  <a:srgbClr val="002060"/>
                </a:solidFill>
                <a:latin typeface="Arial" panose="020B0604020202020204" pitchFamily="34" charset="0"/>
                <a:cs typeface="Arial" panose="020B0604020202020204" pitchFamily="34" charset="0"/>
              </a:rPr>
              <a:t>Statement</a:t>
            </a:r>
            <a:endParaRPr lang="en-IN" sz="2400" b="1">
              <a:solidFill>
                <a:srgbClr val="002060"/>
              </a:solidFill>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65232313-4619-FEA0-78A7-CCFD36DEBD54}"/>
              </a:ext>
            </a:extLst>
          </p:cNvPr>
          <p:cNvSpPr txBox="1"/>
          <p:nvPr/>
        </p:nvSpPr>
        <p:spPr>
          <a:xfrm>
            <a:off x="311700" y="1286359"/>
            <a:ext cx="8520600" cy="2634567"/>
          </a:xfrm>
          <a:prstGeom prst="rect">
            <a:avLst/>
          </a:prstGeom>
          <a:noFill/>
        </p:spPr>
        <p:txBody>
          <a:bodyPr wrap="square" rtlCol="0">
            <a:spAutoFit/>
          </a:bodyPr>
          <a:lstStyle/>
          <a:p>
            <a:pPr marL="0" lvl="0" indent="0" algn="l" rtl="0">
              <a:lnSpc>
                <a:spcPct val="90000"/>
              </a:lnSpc>
              <a:spcBef>
                <a:spcPts val="0"/>
              </a:spcBef>
              <a:spcAft>
                <a:spcPts val="0"/>
              </a:spcAft>
              <a:buClr>
                <a:schemeClr val="dk1"/>
              </a:buClr>
              <a:buSzPts val="2600"/>
              <a:buNone/>
            </a:pPr>
            <a:r>
              <a:rPr lang="en-US" sz="1800" b="1" dirty="0"/>
              <a:t>Develop a recommendation system for Spotify that suggests music tracks to users based on their interest of listening history and preferences. The system should utilize machine learning algorithms to analyze user behavior, track features, and similarities between users and tracks to generate accurate recommendations. </a:t>
            </a:r>
          </a:p>
          <a:p>
            <a:pPr marL="0" lvl="0" indent="0" algn="l" rtl="0">
              <a:lnSpc>
                <a:spcPct val="90000"/>
              </a:lnSpc>
              <a:spcBef>
                <a:spcPts val="0"/>
              </a:spcBef>
              <a:spcAft>
                <a:spcPts val="0"/>
              </a:spcAft>
              <a:buClr>
                <a:schemeClr val="dk1"/>
              </a:buClr>
              <a:buSzPts val="2600"/>
              <a:buNone/>
            </a:pPr>
            <a:endParaRPr lang="en-US" sz="1800" b="1" dirty="0"/>
          </a:p>
          <a:p>
            <a:pPr algn="l">
              <a:spcBef>
                <a:spcPts val="0"/>
              </a:spcBef>
              <a:buSzPts val="2600"/>
            </a:pPr>
            <a:r>
              <a:rPr lang="en-US" sz="1800" b="1" dirty="0"/>
              <a:t>Recommend tracks based on the content of the music, such as genre, tempo, mood, and instrumentation. similarities between users and recommend tracks based on similar users' preferences.</a:t>
            </a:r>
          </a:p>
          <a:p>
            <a:endParaRPr lang="en-IN" dirty="0"/>
          </a:p>
        </p:txBody>
      </p:sp>
    </p:spTree>
    <p:extLst>
      <p:ext uri="{BB962C8B-B14F-4D97-AF65-F5344CB8AC3E}">
        <p14:creationId xmlns:p14="http://schemas.microsoft.com/office/powerpoint/2010/main" val="34016959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5745DE-B712-F06B-67FA-D3D7D6FBF5DF}"/>
              </a:ext>
            </a:extLst>
          </p:cNvPr>
          <p:cNvSpPr>
            <a:spLocks noGrp="1"/>
          </p:cNvSpPr>
          <p:nvPr>
            <p:ph type="title"/>
          </p:nvPr>
        </p:nvSpPr>
        <p:spPr>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solidFill>
                  <a:srgbClr val="002060"/>
                </a:solidFill>
                <a:latin typeface="Arial" panose="020B0604020202020204" pitchFamily="34" charset="0"/>
                <a:cs typeface="Arial" panose="020B0604020202020204" pitchFamily="34" charset="0"/>
              </a:rPr>
              <a:t>Proposed Solution</a:t>
            </a:r>
            <a:endParaRPr lang="en-IN" sz="2400" b="1">
              <a:solidFill>
                <a:srgbClr val="002060"/>
              </a:solidFill>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3CA234FC-7A9E-FC23-DF6A-7C085D68132E}"/>
              </a:ext>
            </a:extLst>
          </p:cNvPr>
          <p:cNvSpPr txBox="1"/>
          <p:nvPr/>
        </p:nvSpPr>
        <p:spPr>
          <a:xfrm>
            <a:off x="232474" y="1180457"/>
            <a:ext cx="8679051" cy="3299365"/>
          </a:xfrm>
          <a:prstGeom prst="rect">
            <a:avLst/>
          </a:prstGeom>
          <a:noFill/>
        </p:spPr>
        <p:txBody>
          <a:bodyPr wrap="square" rtlCol="0">
            <a:spAutoFit/>
          </a:bodyPr>
          <a:lstStyle/>
          <a:p>
            <a:pPr marL="0" lvl="0" indent="0" algn="l" rtl="0">
              <a:lnSpc>
                <a:spcPct val="90000"/>
              </a:lnSpc>
              <a:spcBef>
                <a:spcPts val="0"/>
              </a:spcBef>
              <a:spcAft>
                <a:spcPts val="0"/>
              </a:spcAft>
              <a:buClr>
                <a:schemeClr val="dk1"/>
              </a:buClr>
              <a:buSzPts val="2600"/>
              <a:buNone/>
            </a:pPr>
            <a:r>
              <a:rPr lang="en-US" sz="1800" b="1" dirty="0"/>
              <a:t>A hybrid recommendation system for </a:t>
            </a:r>
            <a:r>
              <a:rPr lang="en-US" sz="1800" b="1" dirty="0" err="1"/>
              <a:t>spotify</a:t>
            </a:r>
            <a:r>
              <a:rPr lang="en-US" sz="1800" b="1" dirty="0"/>
              <a:t> could combine collaborative filtering with content based </a:t>
            </a:r>
            <a:r>
              <a:rPr lang="en-US" sz="1800" b="1" dirty="0" err="1"/>
              <a:t>filtering,collaborative</a:t>
            </a:r>
            <a:r>
              <a:rPr lang="en-US" sz="1800" b="1" dirty="0"/>
              <a:t> filtering would analyze user behavior and preferences to suggest music similar to what they already enjoy.</a:t>
            </a:r>
          </a:p>
          <a:p>
            <a:pPr marL="0" lvl="0" indent="0" algn="l" rtl="0">
              <a:lnSpc>
                <a:spcPct val="90000"/>
              </a:lnSpc>
              <a:spcBef>
                <a:spcPts val="0"/>
              </a:spcBef>
              <a:spcAft>
                <a:spcPts val="0"/>
              </a:spcAft>
              <a:buClr>
                <a:schemeClr val="dk1"/>
              </a:buClr>
              <a:buSzPts val="2600"/>
              <a:buNone/>
            </a:pPr>
            <a:endParaRPr lang="en-US" sz="1800" b="1" dirty="0"/>
          </a:p>
          <a:p>
            <a:pPr marL="0" lvl="0" indent="0" algn="l" rtl="0">
              <a:lnSpc>
                <a:spcPct val="90000"/>
              </a:lnSpc>
              <a:spcBef>
                <a:spcPts val="0"/>
              </a:spcBef>
              <a:spcAft>
                <a:spcPts val="0"/>
              </a:spcAft>
              <a:buClr>
                <a:schemeClr val="dk1"/>
              </a:buClr>
              <a:buSzPts val="2600"/>
              <a:buNone/>
            </a:pPr>
            <a:r>
              <a:rPr lang="en-US" sz="1800" b="1" dirty="0"/>
              <a:t>Content-based filtering would examine the audio features of songs (</a:t>
            </a:r>
            <a:r>
              <a:rPr lang="en-US" sz="1800" b="1" dirty="0" err="1"/>
              <a:t>eg.tempo,genre,mood</a:t>
            </a:r>
            <a:r>
              <a:rPr lang="en-US" sz="1800" b="1" dirty="0"/>
              <a:t>) to recommended tracks with similar attributes. This dual approach balances personalization and diversity in recommendations, enhancing user satisfaction.</a:t>
            </a:r>
          </a:p>
          <a:p>
            <a:pPr marL="0" lvl="0" indent="0" algn="l" rtl="0">
              <a:lnSpc>
                <a:spcPct val="90000"/>
              </a:lnSpc>
              <a:spcBef>
                <a:spcPts val="0"/>
              </a:spcBef>
              <a:spcAft>
                <a:spcPts val="0"/>
              </a:spcAft>
              <a:buClr>
                <a:schemeClr val="dk1"/>
              </a:buClr>
              <a:buSzPts val="2600"/>
              <a:buNone/>
            </a:pPr>
            <a:endParaRPr lang="en-US" sz="1800" b="1" dirty="0"/>
          </a:p>
          <a:p>
            <a:pPr marL="0" lvl="0" indent="0" algn="l" rtl="0">
              <a:lnSpc>
                <a:spcPct val="90000"/>
              </a:lnSpc>
              <a:spcBef>
                <a:spcPts val="0"/>
              </a:spcBef>
              <a:spcAft>
                <a:spcPts val="0"/>
              </a:spcAft>
              <a:buClr>
                <a:schemeClr val="dk1"/>
              </a:buClr>
              <a:buSzPts val="2600"/>
              <a:buNone/>
            </a:pPr>
            <a:r>
              <a:rPr lang="en-US" sz="1800" b="1" dirty="0"/>
              <a:t>Regular updates and user feedback loops would continuously improve the system’s accuracy and relevance</a:t>
            </a:r>
          </a:p>
          <a:p>
            <a:endParaRPr lang="en-IN" dirty="0"/>
          </a:p>
        </p:txBody>
      </p:sp>
    </p:spTree>
    <p:extLst>
      <p:ext uri="{BB962C8B-B14F-4D97-AF65-F5344CB8AC3E}">
        <p14:creationId xmlns:p14="http://schemas.microsoft.com/office/powerpoint/2010/main" val="37544009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4">
            <a:extLst>
              <a:ext uri="{FF2B5EF4-FFF2-40B4-BE49-F238E27FC236}">
                <a16:creationId xmlns:a16="http://schemas.microsoft.com/office/drawing/2014/main" id="{6AB8DAF2-B141-0C0D-4015-6BE8A25CFFD1}"/>
              </a:ext>
            </a:extLst>
          </p:cNvPr>
          <p:cNvSpPr>
            <a:spLocks noGrp="1"/>
          </p:cNvSpPr>
          <p:nvPr>
            <p:ph type="title"/>
          </p:nvPr>
        </p:nvSpPr>
        <p:spPr>
          <a:xfrm>
            <a:off x="311150" y="444500"/>
            <a:ext cx="8521700" cy="573088"/>
          </a:xfr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solidFill>
                  <a:srgbClr val="002060"/>
                </a:solidFill>
                <a:latin typeface="Arial" panose="020B0604020202020204" pitchFamily="34" charset="0"/>
                <a:cs typeface="Arial" panose="020B0604020202020204" pitchFamily="34" charset="0"/>
              </a:rPr>
              <a:t>System Architecture</a:t>
            </a:r>
          </a:p>
        </p:txBody>
      </p:sp>
      <p:sp>
        <p:nvSpPr>
          <p:cNvPr id="2" name="TextBox 1">
            <a:extLst>
              <a:ext uri="{FF2B5EF4-FFF2-40B4-BE49-F238E27FC236}">
                <a16:creationId xmlns:a16="http://schemas.microsoft.com/office/drawing/2014/main" id="{B56FF5B9-7906-DC7A-08DE-BD00564E5F16}"/>
              </a:ext>
            </a:extLst>
          </p:cNvPr>
          <p:cNvSpPr txBox="1"/>
          <p:nvPr/>
        </p:nvSpPr>
        <p:spPr>
          <a:xfrm>
            <a:off x="232475" y="1017588"/>
            <a:ext cx="8772040" cy="2585323"/>
          </a:xfrm>
          <a:prstGeom prst="rect">
            <a:avLst/>
          </a:prstGeom>
          <a:noFill/>
        </p:spPr>
        <p:txBody>
          <a:bodyPr wrap="square" rtlCol="0">
            <a:spAutoFit/>
          </a:bodyPr>
          <a:lstStyle/>
          <a:p>
            <a:r>
              <a:rPr lang="en-US" sz="1800" b="1" dirty="0"/>
              <a:t>The system architecture consists of multiple components working together to enable real-time face recognition and concentration analysis. First, the face detection module captures and processes the student's facial features. Then, the face recognition module identifies the registered student. The concentration analysis module evaluates focus levels by analyzing facial cues like eye movement and head orientation. The system's database stores facial data and concentration scores, ensuring continuous updates. Finally, the user interface provides real-time feedback to students based on their concentration levels.</a:t>
            </a:r>
            <a:endParaRPr lang="en-IN" sz="1800" b="1" dirty="0"/>
          </a:p>
        </p:txBody>
      </p:sp>
    </p:spTree>
    <p:extLst>
      <p:ext uri="{BB962C8B-B14F-4D97-AF65-F5344CB8AC3E}">
        <p14:creationId xmlns:p14="http://schemas.microsoft.com/office/powerpoint/2010/main" val="1673681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E6545A-A71E-998F-6939-7CE2A36128CE}"/>
              </a:ext>
            </a:extLst>
          </p:cNvPr>
          <p:cNvSpPr>
            <a:spLocks noGrp="1"/>
          </p:cNvSpPr>
          <p:nvPr>
            <p:ph type="title"/>
          </p:nvPr>
        </p:nvSpPr>
        <p:spPr>
          <a:xfrm>
            <a:off x="311700" y="445025"/>
            <a:ext cx="8520600" cy="461665"/>
          </a:xfr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solidFill>
                  <a:srgbClr val="002060"/>
                </a:solidFill>
                <a:latin typeface="Arial" panose="020B0604020202020204" pitchFamily="34" charset="0"/>
                <a:cs typeface="Arial" panose="020B0604020202020204" pitchFamily="34" charset="0"/>
              </a:rPr>
              <a:t>Live Demo of Project</a:t>
            </a:r>
            <a:endParaRPr lang="en-IN" sz="2400" b="1" dirty="0">
              <a:solidFill>
                <a:srgbClr val="002060"/>
              </a:solidFill>
              <a:latin typeface="Arial" panose="020B0604020202020204" pitchFamily="34" charset="0"/>
              <a:cs typeface="Arial" panose="020B0604020202020204" pitchFamily="34" charset="0"/>
            </a:endParaRPr>
          </a:p>
        </p:txBody>
      </p:sp>
      <p:pic>
        <p:nvPicPr>
          <p:cNvPr id="4" name="Graphic 3">
            <a:extLst>
              <a:ext uri="{FF2B5EF4-FFF2-40B4-BE49-F238E27FC236}">
                <a16:creationId xmlns:a16="http://schemas.microsoft.com/office/drawing/2014/main" id="{9C2F7C85-B2DA-4D9D-157C-713F8FFE12E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67219" y="1368733"/>
            <a:ext cx="3208044" cy="2406034"/>
          </a:xfrm>
          <a:prstGeom prst="rect">
            <a:avLst/>
          </a:prstGeom>
        </p:spPr>
      </p:pic>
      <p:pic>
        <p:nvPicPr>
          <p:cNvPr id="6" name="Graphic 5">
            <a:extLst>
              <a:ext uri="{FF2B5EF4-FFF2-40B4-BE49-F238E27FC236}">
                <a16:creationId xmlns:a16="http://schemas.microsoft.com/office/drawing/2014/main" id="{55488FBB-E166-C9AA-5ED3-D653FA16958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572000" y="1368733"/>
            <a:ext cx="3518116" cy="2345410"/>
          </a:xfrm>
          <a:prstGeom prst="rect">
            <a:avLst/>
          </a:prstGeom>
        </p:spPr>
      </p:pic>
    </p:spTree>
    <p:extLst>
      <p:ext uri="{BB962C8B-B14F-4D97-AF65-F5344CB8AC3E}">
        <p14:creationId xmlns:p14="http://schemas.microsoft.com/office/powerpoint/2010/main" val="19796841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B6A9F3CC-AB4B-D6F1-9346-AC2BB94FA663}"/>
              </a:ext>
            </a:extLst>
          </p:cNvPr>
          <p:cNvSpPr txBox="1">
            <a:spLocks/>
          </p:cNvSpPr>
          <p:nvPr/>
        </p:nvSpPr>
        <p:spPr>
          <a:xfrm>
            <a:off x="309740" y="375246"/>
            <a:ext cx="8520600" cy="461665"/>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400" b="1">
                <a:solidFill>
                  <a:srgbClr val="002060"/>
                </a:solidFill>
                <a:latin typeface="Arial" panose="020B0604020202020204" pitchFamily="34" charset="0"/>
                <a:cs typeface="Arial" panose="020B0604020202020204" pitchFamily="34" charset="0"/>
              </a:rPr>
              <a:t>Video of Project Demo</a:t>
            </a:r>
            <a:endParaRPr lang="en-IN" sz="2400" b="1" dirty="0">
              <a:solidFill>
                <a:srgbClr val="002060"/>
              </a:solidFill>
              <a:latin typeface="Arial" panose="020B0604020202020204" pitchFamily="34" charset="0"/>
              <a:cs typeface="Arial" panose="020B0604020202020204" pitchFamily="34" charset="0"/>
            </a:endParaRPr>
          </a:p>
        </p:txBody>
      </p:sp>
      <p:pic>
        <p:nvPicPr>
          <p:cNvPr id="2" name="Spotify Music Recommendation System video (1)">
            <a:hlinkClick r:id="" action="ppaction://media"/>
            <a:extLst>
              <a:ext uri="{FF2B5EF4-FFF2-40B4-BE49-F238E27FC236}">
                <a16:creationId xmlns:a16="http://schemas.microsoft.com/office/drawing/2014/main" id="{5A306843-2FDF-CD55-6BC9-A1F4E06B5204}"/>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575481" y="759849"/>
            <a:ext cx="7444892" cy="4033944"/>
          </a:xfrm>
          <a:prstGeom prst="rect">
            <a:avLst/>
          </a:prstGeom>
        </p:spPr>
      </p:pic>
    </p:spTree>
    <p:extLst>
      <p:ext uri="{BB962C8B-B14F-4D97-AF65-F5344CB8AC3E}">
        <p14:creationId xmlns:p14="http://schemas.microsoft.com/office/powerpoint/2010/main" val="312414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556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F90F4B-9803-CB1B-02A8-FB5D111C9F43}"/>
              </a:ext>
            </a:extLst>
          </p:cNvPr>
          <p:cNvSpPr>
            <a:spLocks noGrp="1"/>
          </p:cNvSpPr>
          <p:nvPr>
            <p:ph type="title"/>
          </p:nvPr>
        </p:nvSpPr>
        <p:spPr>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solidFill>
                  <a:srgbClr val="002060"/>
                </a:solidFill>
                <a:latin typeface="Arial" panose="020B0604020202020204" pitchFamily="34" charset="0"/>
                <a:cs typeface="Arial" panose="020B0604020202020204" pitchFamily="34" charset="0"/>
              </a:rPr>
              <a:t>Conclusion</a:t>
            </a:r>
            <a:endParaRPr lang="en-IN" sz="2400" b="1">
              <a:solidFill>
                <a:srgbClr val="002060"/>
              </a:solidFill>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CB3883AC-6274-E091-3840-03F5D893AEA5}"/>
              </a:ext>
            </a:extLst>
          </p:cNvPr>
          <p:cNvSpPr txBox="1"/>
          <p:nvPr/>
        </p:nvSpPr>
        <p:spPr>
          <a:xfrm>
            <a:off x="154983" y="1017725"/>
            <a:ext cx="8741044" cy="1969770"/>
          </a:xfrm>
          <a:prstGeom prst="rect">
            <a:avLst/>
          </a:prstGeom>
          <a:noFill/>
        </p:spPr>
        <p:txBody>
          <a:bodyPr wrap="square" rtlCol="0">
            <a:spAutoFit/>
          </a:bodyPr>
          <a:lstStyle/>
          <a:p>
            <a:r>
              <a:rPr lang="en-US" sz="1800" b="1" dirty="0"/>
              <a:t>The Spotify Music Recommendation System is a powerful tool that enhances user experience by providing personalized music recommendations tailored to individual preferences. Through advanced algorithms and machine learning techniques, Spotify analyzes user behavior, such as listening history, likes, and dislikes, to curate playlists and suggest songs that align with each user's taste.</a:t>
            </a:r>
          </a:p>
          <a:p>
            <a:endParaRPr lang="en-IN" dirty="0"/>
          </a:p>
        </p:txBody>
      </p:sp>
    </p:spTree>
    <p:extLst>
      <p:ext uri="{BB962C8B-B14F-4D97-AF65-F5344CB8AC3E}">
        <p14:creationId xmlns:p14="http://schemas.microsoft.com/office/powerpoint/2010/main" val="2174784547"/>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9921E1C5FD398A4287C0920180B68150" ma:contentTypeVersion="18" ma:contentTypeDescription="Create a new document." ma:contentTypeScope="" ma:versionID="26704334229d571494ec08df731579b2">
  <xsd:schema xmlns:xsd="http://www.w3.org/2001/XMLSchema" xmlns:xs="http://www.w3.org/2001/XMLSchema" xmlns:p="http://schemas.microsoft.com/office/2006/metadata/properties" xmlns:ns3="94eeb56d-118c-48c3-937f-7f05817f7373" xmlns:ns4="fe56e3b0-34a1-4d6f-a501-a0b2b7006a18" targetNamespace="http://schemas.microsoft.com/office/2006/metadata/properties" ma:root="true" ma:fieldsID="646583e16dee9c97f40ce908d27133ed" ns3:_="" ns4:_="">
    <xsd:import namespace="94eeb56d-118c-48c3-937f-7f05817f7373"/>
    <xsd:import namespace="fe56e3b0-34a1-4d6f-a501-a0b2b7006a18"/>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KeyPoints" minOccurs="0"/>
                <xsd:element ref="ns3:MediaServiceKeyPoints" minOccurs="0"/>
                <xsd:element ref="ns3:MediaServiceDateTaken" minOccurs="0"/>
                <xsd:element ref="ns3:MediaServiceAutoTags" minOccurs="0"/>
                <xsd:element ref="ns3:MediaServiceGenerationTime" minOccurs="0"/>
                <xsd:element ref="ns3:MediaServiceEventHashCode" minOccurs="0"/>
                <xsd:element ref="ns3:MediaServiceOCR" minOccurs="0"/>
                <xsd:element ref="ns3:MediaLengthInSeconds" minOccurs="0"/>
                <xsd:element ref="ns3:MediaServiceLocation" minOccurs="0"/>
                <xsd:element ref="ns3:_activity" minOccurs="0"/>
                <xsd:element ref="ns3:MediaServiceObjectDetectorVersions" minOccurs="0"/>
                <xsd:element ref="ns3:MediaServiceSystemTags"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4eeb56d-118c-48c3-937f-7f05817f737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element name="MediaServiceAutoTags" ma:index="16" nillable="true" ma:displayName="Tags" ma:internalName="MediaServiceAutoTags"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OCR" ma:index="19" nillable="true" ma:displayName="Extracted Text" ma:internalName="MediaServiceOCR" ma:readOnly="true">
      <xsd:simpleType>
        <xsd:restriction base="dms:Note">
          <xsd:maxLength value="255"/>
        </xsd:restriction>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element name="MediaServiceObjectDetectorVersions" ma:index="23" nillable="true" ma:displayName="MediaServiceObjectDetectorVersions" ma:description="" ma:hidden="true" ma:indexed="true" ma:internalName="MediaServiceObjectDetectorVersions" ma:readOnly="true">
      <xsd:simpleType>
        <xsd:restriction base="dms:Text"/>
      </xsd:simpleType>
    </xsd:element>
    <xsd:element name="MediaServiceSystemTags" ma:index="24" nillable="true" ma:displayName="MediaServiceSystemTags" ma:hidden="true" ma:internalName="MediaServiceSystemTags" ma:readOnly="true">
      <xsd:simpleType>
        <xsd:restriction base="dms:Note"/>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fe56e3b0-34a1-4d6f-a501-a0b2b7006a18"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activity xmlns="94eeb56d-118c-48c3-937f-7f05817f7373" xsi:nil="true"/>
  </documentManagement>
</p:properties>
</file>

<file path=customXml/itemProps1.xml><?xml version="1.0" encoding="utf-8"?>
<ds:datastoreItem xmlns:ds="http://schemas.openxmlformats.org/officeDocument/2006/customXml" ds:itemID="{3706AB80-2608-47D7-8AC8-FA6BC8A9B27C}">
  <ds:schemaRefs>
    <ds:schemaRef ds:uri="http://schemas.microsoft.com/sharepoint/v3/contenttype/forms"/>
  </ds:schemaRefs>
</ds:datastoreItem>
</file>

<file path=customXml/itemProps2.xml><?xml version="1.0" encoding="utf-8"?>
<ds:datastoreItem xmlns:ds="http://schemas.openxmlformats.org/officeDocument/2006/customXml" ds:itemID="{82B6CD32-2537-46E7-8CC3-A58D4462241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4eeb56d-118c-48c3-937f-7f05817f7373"/>
    <ds:schemaRef ds:uri="fe56e3b0-34a1-4d6f-a501-a0b2b7006a1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A6559A34-456E-49A1-8157-9E3D18BFAD36}">
  <ds:schemaRefs>
    <ds:schemaRef ds:uri="http://purl.org/dc/terms/"/>
    <ds:schemaRef ds:uri="fe56e3b0-34a1-4d6f-a501-a0b2b7006a18"/>
    <ds:schemaRef ds:uri="http://schemas.microsoft.com/office/2006/documentManagement/types"/>
    <ds:schemaRef ds:uri="http://purl.org/dc/elements/1.1/"/>
    <ds:schemaRef ds:uri="http://www.w3.org/XML/1998/namespace"/>
    <ds:schemaRef ds:uri="http://schemas.openxmlformats.org/package/2006/metadata/core-properties"/>
    <ds:schemaRef ds:uri="94eeb56d-118c-48c3-937f-7f05817f7373"/>
    <ds:schemaRef ds:uri="http://purl.org/dc/dcmitype/"/>
    <ds:schemaRef ds:uri="http://schemas.microsoft.com/office/infopath/2007/PartnerControls"/>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emplate/>
  <TotalTime>54</TotalTime>
  <Words>496</Words>
  <Application>Microsoft Office PowerPoint</Application>
  <PresentationFormat>On-screen Show (16:9)</PresentationFormat>
  <Paragraphs>48</Paragraphs>
  <Slides>11</Slides>
  <Notes>3</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Arial</vt:lpstr>
      <vt:lpstr>Calibri</vt:lpstr>
      <vt:lpstr>Calibri-Bold</vt:lpstr>
      <vt:lpstr>Times New Roman</vt:lpstr>
      <vt:lpstr>Simple Light</vt:lpstr>
      <vt:lpstr>PowerPoint Presentation</vt:lpstr>
      <vt:lpstr>PowerPoint Presentation</vt:lpstr>
      <vt:lpstr>Abstract</vt:lpstr>
      <vt:lpstr>Problem Statement</vt:lpstr>
      <vt:lpstr>Proposed Solution</vt:lpstr>
      <vt:lpstr>System Architecture</vt:lpstr>
      <vt:lpstr>Live Demo of Project</vt:lpstr>
      <vt:lpstr>PowerPoint Presentation</vt:lpstr>
      <vt:lpstr>Conclusion</vt:lpstr>
      <vt:lpstr>Future Scope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Nagarajan M</cp:lastModifiedBy>
  <cp:revision>6</cp:revision>
  <dcterms:modified xsi:type="dcterms:W3CDTF">2024-11-09T12:58:04Z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0x0101009921E1C5FD398A4287C0920180B68150</vt:lpwstr>
  </property>
  <property fmtid="{D5CDD505-2E9C-101B-9397-08002B2CF9AE}" pid="3" name="MSIP_Label_defa4170-0d19-0005-0004-bc88714345d2_Enabled">
    <vt:lpwstr>true</vt:lpwstr>
  </property>
  <property fmtid="{D5CDD505-2E9C-101B-9397-08002B2CF9AE}" pid="4" name="MSIP_Label_defa4170-0d19-0005-0004-bc88714345d2_SetDate">
    <vt:lpwstr>2023-07-11T03:09:09Z</vt:lpwstr>
  </property>
  <property fmtid="{D5CDD505-2E9C-101B-9397-08002B2CF9AE}" pid="5" name="MSIP_Label_defa4170-0d19-0005-0004-bc88714345d2_Method">
    <vt:lpwstr>Standard</vt:lpwstr>
  </property>
  <property fmtid="{D5CDD505-2E9C-101B-9397-08002B2CF9AE}" pid="6" name="MSIP_Label_defa4170-0d19-0005-0004-bc88714345d2_Name">
    <vt:lpwstr>defa4170-0d19-0005-0004-bc88714345d2</vt:lpwstr>
  </property>
  <property fmtid="{D5CDD505-2E9C-101B-9397-08002B2CF9AE}" pid="7" name="MSIP_Label_defa4170-0d19-0005-0004-bc88714345d2_SiteId">
    <vt:lpwstr>698b2528-286a-444d-a68d-b8bbb1f69870</vt:lpwstr>
  </property>
  <property fmtid="{D5CDD505-2E9C-101B-9397-08002B2CF9AE}" pid="8" name="MSIP_Label_defa4170-0d19-0005-0004-bc88714345d2_ActionId">
    <vt:lpwstr>9e872e44-4725-4b90-87d6-01f911260b79</vt:lpwstr>
  </property>
  <property fmtid="{D5CDD505-2E9C-101B-9397-08002B2CF9AE}" pid="9" name="MSIP_Label_defa4170-0d19-0005-0004-bc88714345d2_ContentBits">
    <vt:lpwstr>0</vt:lpwstr>
  </property>
</Properties>
</file>